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4" r:id="rId14"/>
    <p:sldId id="267" r:id="rId15"/>
    <p:sldId id="268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>
        <p:scale>
          <a:sx n="60" d="100"/>
          <a:sy n="60" d="100"/>
        </p:scale>
        <p:origin x="57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269F9-E4C2-49B5-9B69-DA367001F42B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86EFB-5EFD-4C5D-9A81-F1A5EF874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6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6EFB-5EFD-4C5D-9A81-F1A5EF8741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1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ransition spd="slow">
    <p:push dir="u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808" y="31309"/>
            <a:ext cx="8568594" cy="3329581"/>
          </a:xfrm>
        </p:spPr>
        <p:txBody>
          <a:bodyPr/>
          <a:lstStyle/>
          <a:p>
            <a:pPr algn="ctr"/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 of Things </a:t>
            </a:r>
            <a:r>
              <a:rPr lang="en-US" sz="4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Application</a:t>
            </a:r>
            <a:r>
              <a:rPr lang="en-US" sz="4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6600" dirty="0">
              <a:solidFill>
                <a:schemeClr val="bg2">
                  <a:lumMod val="40000"/>
                  <a:lumOff val="6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852521" y="3715737"/>
            <a:ext cx="2693168" cy="2662529"/>
            <a:chOff x="10599313" y="5331853"/>
            <a:chExt cx="1543709" cy="1526147"/>
          </a:xfrm>
        </p:grpSpPr>
        <p:sp>
          <p:nvSpPr>
            <p:cNvPr id="5" name="Oval 4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602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1" y="261476"/>
            <a:ext cx="12191999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 smtClean="0"/>
              <a:t>Features</a:t>
            </a:r>
            <a:endParaRPr lang="en-US" sz="5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4" name="Oval 3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271517" y="2876475"/>
            <a:ext cx="9953766" cy="10772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Receives </a:t>
            </a: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save data feed from embedded 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device</a:t>
            </a:r>
          </a:p>
          <a:p>
            <a:pPr algn="ctr"/>
            <a:endParaRPr lang="ar-EG" sz="3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1517" y="2862734"/>
            <a:ext cx="9953766" cy="10772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Ability to visualize these 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</a:t>
            </a:r>
          </a:p>
          <a:p>
            <a:pPr algn="ctr"/>
            <a:endParaRPr lang="ar-EG" sz="3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1517" y="2885367"/>
            <a:ext cx="9953766" cy="10772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Providing 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REST </a:t>
            </a: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for other application to be able to reuse data </a:t>
            </a:r>
            <a:endParaRPr lang="ar-EG" sz="3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71517" y="2883988"/>
            <a:ext cx="9953766" cy="10772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Provide data analytics for these 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</a:t>
            </a:r>
          </a:p>
          <a:p>
            <a:pPr algn="ctr"/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1517" y="2891595"/>
            <a:ext cx="9953766" cy="10772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Ability to write code that would be executed with coordination of the embedded 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device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1517" y="2891595"/>
            <a:ext cx="9953766" cy="10772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Ability to deploy code remotely on the embedded device " over the Air " deployment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1517" y="2884081"/>
            <a:ext cx="9953766" cy="10772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Real time communication between device and server using MQTT protocol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1517" y="2899108"/>
            <a:ext cx="9953766" cy="10772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Ability to push notifications from server to 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device</a:t>
            </a:r>
          </a:p>
          <a:p>
            <a:pPr algn="ctr"/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834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1" y="261476"/>
            <a:ext cx="12191999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 smtClean="0"/>
              <a:t>Deliverables</a:t>
            </a:r>
            <a:endParaRPr lang="en-US" sz="5400" dirty="0"/>
          </a:p>
        </p:txBody>
      </p:sp>
      <p:sp>
        <p:nvSpPr>
          <p:cNvPr id="3" name="Freeform 2"/>
          <p:cNvSpPr/>
          <p:nvPr/>
        </p:nvSpPr>
        <p:spPr>
          <a:xfrm>
            <a:off x="-3833131" y="1831113"/>
            <a:ext cx="3698544" cy="3603009"/>
          </a:xfrm>
          <a:custGeom>
            <a:avLst/>
            <a:gdLst>
              <a:gd name="connsiteX0" fmla="*/ 0 w 2890384"/>
              <a:gd name="connsiteY0" fmla="*/ 1479477 h 2958953"/>
              <a:gd name="connsiteX1" fmla="*/ 1445192 w 2890384"/>
              <a:gd name="connsiteY1" fmla="*/ 0 h 2958953"/>
              <a:gd name="connsiteX2" fmla="*/ 2890384 w 2890384"/>
              <a:gd name="connsiteY2" fmla="*/ 1479477 h 2958953"/>
              <a:gd name="connsiteX3" fmla="*/ 1445192 w 2890384"/>
              <a:gd name="connsiteY3" fmla="*/ 2958954 h 2958953"/>
              <a:gd name="connsiteX4" fmla="*/ 0 w 2890384"/>
              <a:gd name="connsiteY4" fmla="*/ 1479477 h 295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384" h="2958953">
                <a:moveTo>
                  <a:pt x="0" y="1479477"/>
                </a:moveTo>
                <a:cubicBezTo>
                  <a:pt x="0" y="662384"/>
                  <a:pt x="647034" y="0"/>
                  <a:pt x="1445192" y="0"/>
                </a:cubicBezTo>
                <a:cubicBezTo>
                  <a:pt x="2243350" y="0"/>
                  <a:pt x="2890384" y="662384"/>
                  <a:pt x="2890384" y="1479477"/>
                </a:cubicBezTo>
                <a:cubicBezTo>
                  <a:pt x="2890384" y="2296570"/>
                  <a:pt x="2243350" y="2958954"/>
                  <a:pt x="1445192" y="2958954"/>
                </a:cubicBezTo>
                <a:cubicBezTo>
                  <a:pt x="647034" y="2958954"/>
                  <a:pt x="0" y="2296570"/>
                  <a:pt x="0" y="1479477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477897" tIns="487939" rIns="477897" bIns="487939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300" kern="1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Embedded Library</a:t>
            </a:r>
            <a:endParaRPr lang="en-US" sz="4300" kern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909622" y="2419648"/>
            <a:ext cx="2405576" cy="14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909622" y="4682202"/>
            <a:ext cx="2405576" cy="14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5199" y="2060421"/>
            <a:ext cx="4729724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Implementation of the </a:t>
            </a:r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MQTT</a:t>
            </a:r>
          </a:p>
          <a:p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protocol 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 the embedded device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29266" y="4294839"/>
            <a:ext cx="4715656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Handle over the </a:t>
            </a:r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Air</a:t>
            </a:r>
          </a:p>
          <a:p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redeployment of 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code</a:t>
            </a:r>
          </a:p>
        </p:txBody>
      </p:sp>
      <p:sp>
        <p:nvSpPr>
          <p:cNvPr id="9" name="Freeform 8"/>
          <p:cNvSpPr/>
          <p:nvPr/>
        </p:nvSpPr>
        <p:spPr>
          <a:xfrm>
            <a:off x="-3833131" y="1817047"/>
            <a:ext cx="3698544" cy="3603009"/>
          </a:xfrm>
          <a:custGeom>
            <a:avLst/>
            <a:gdLst>
              <a:gd name="connsiteX0" fmla="*/ 0 w 2890384"/>
              <a:gd name="connsiteY0" fmla="*/ 1479477 h 2958953"/>
              <a:gd name="connsiteX1" fmla="*/ 1445192 w 2890384"/>
              <a:gd name="connsiteY1" fmla="*/ 0 h 2958953"/>
              <a:gd name="connsiteX2" fmla="*/ 2890384 w 2890384"/>
              <a:gd name="connsiteY2" fmla="*/ 1479477 h 2958953"/>
              <a:gd name="connsiteX3" fmla="*/ 1445192 w 2890384"/>
              <a:gd name="connsiteY3" fmla="*/ 2958954 h 2958953"/>
              <a:gd name="connsiteX4" fmla="*/ 0 w 2890384"/>
              <a:gd name="connsiteY4" fmla="*/ 1479477 h 295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384" h="2958953">
                <a:moveTo>
                  <a:pt x="0" y="1479477"/>
                </a:moveTo>
                <a:cubicBezTo>
                  <a:pt x="0" y="662384"/>
                  <a:pt x="647034" y="0"/>
                  <a:pt x="1445192" y="0"/>
                </a:cubicBezTo>
                <a:cubicBezTo>
                  <a:pt x="2243350" y="0"/>
                  <a:pt x="2890384" y="662384"/>
                  <a:pt x="2890384" y="1479477"/>
                </a:cubicBezTo>
                <a:cubicBezTo>
                  <a:pt x="2890384" y="2296570"/>
                  <a:pt x="2243350" y="2958954"/>
                  <a:pt x="1445192" y="2958954"/>
                </a:cubicBezTo>
                <a:cubicBezTo>
                  <a:pt x="647034" y="2958954"/>
                  <a:pt x="0" y="2296570"/>
                  <a:pt x="0" y="1479477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477897" tIns="487939" rIns="477897" bIns="487939" numCol="1" spcCol="1270" anchor="ctr" anchorCtr="0">
            <a:noAutofit/>
          </a:bodyPr>
          <a:lstStyle/>
          <a:p>
            <a:pPr algn="ctr"/>
            <a:r>
              <a:rPr lang="en-US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Server </a:t>
            </a:r>
            <a:endParaRPr lang="en-US" sz="44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US" sz="4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Side</a:t>
            </a:r>
            <a:endParaRPr lang="ar-EG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909622" y="2405582"/>
            <a:ext cx="2405576" cy="14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345723" y="3584921"/>
            <a:ext cx="1969475" cy="2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46612" y="1791349"/>
            <a:ext cx="4669182" cy="120032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Web 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Ide that will allow </a:t>
            </a:r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user 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</a:t>
            </a:r>
            <a:endParaRPr lang="en-US" sz="24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write 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code to interact with </a:t>
            </a:r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</a:t>
            </a:r>
          </a:p>
          <a:p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coming 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form embedded </a:t>
            </a:r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device</a:t>
            </a: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0275" y="3061877"/>
            <a:ext cx="4690579" cy="120032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Dashboard for the user to control </a:t>
            </a:r>
            <a:endParaRPr lang="en-US" sz="24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his 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flow , add devices , </a:t>
            </a:r>
            <a:endParaRPr lang="en-US" sz="24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retrieve data , </a:t>
            </a:r>
            <a:r>
              <a:rPr lang="en-US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07279" y="4679852"/>
            <a:ext cx="2405576" cy="14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22872" y="4383931"/>
            <a:ext cx="4692922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to allow use another </a:t>
            </a:r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from 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other websites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17" name="Oval 16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86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0579 L 0.11237 0.04143 C 0.13581 0.04954 0.1707 0.05393 0.20768 0.05393 C 0.24948 0.05393 0.28307 0.04954 0.30651 0.04143 L 0.41888 0.00579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0578 L 0.11237 0.04143 C 0.13581 0.04953 0.1707 0.05393 0.20768 0.05393 C 0.24948 0.05393 0.28307 0.04953 0.30651 0.04143 L 0.41875 0.00578 " pathEditMode="relative" rAng="0" ptsTypes="AAAAA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12" grpId="0" animBg="1"/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1" y="261476"/>
            <a:ext cx="12191999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 smtClean="0"/>
              <a:t>Architectural Design</a:t>
            </a:r>
            <a:endParaRPr lang="en-US" sz="5400" dirty="0"/>
          </a:p>
        </p:txBody>
      </p:sp>
      <p:grpSp>
        <p:nvGrpSpPr>
          <p:cNvPr id="5" name="Group 4"/>
          <p:cNvGrpSpPr/>
          <p:nvPr/>
        </p:nvGrpSpPr>
        <p:grpSpPr>
          <a:xfrm>
            <a:off x="3252716" y="1196448"/>
            <a:ext cx="5991368" cy="5531900"/>
            <a:chOff x="3252716" y="1196448"/>
            <a:chExt cx="5991368" cy="5531900"/>
          </a:xfrm>
        </p:grpSpPr>
        <p:sp>
          <p:nvSpPr>
            <p:cNvPr id="4" name="Rounded Rectangle 3"/>
            <p:cNvSpPr/>
            <p:nvPr/>
          </p:nvSpPr>
          <p:spPr>
            <a:xfrm>
              <a:off x="3252716" y="1196448"/>
              <a:ext cx="5991368" cy="55319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001">
              <a:schemeClr val="dk2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3"/>
            <a:stretch/>
          </p:blipFill>
          <p:spPr>
            <a:xfrm>
              <a:off x="3603008" y="1424711"/>
              <a:ext cx="5084539" cy="5106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1">
              <a:schemeClr val="dk2"/>
            </a:fillRef>
            <a:effectRef idx="0">
              <a:scrgbClr r="0" g="0" b="0"/>
            </a:effectRef>
            <a:fontRef idx="major"/>
          </p:style>
        </p:pic>
      </p:grpSp>
      <p:grpSp>
        <p:nvGrpSpPr>
          <p:cNvPr id="6" name="Group 5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7" name="Oval 6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7263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" y="2828213"/>
            <a:ext cx="12191999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 smtClean="0"/>
              <a:t>Technologies Used  </a:t>
            </a:r>
            <a:endParaRPr lang="en-US" sz="5400" dirty="0"/>
          </a:p>
        </p:txBody>
      </p:sp>
      <p:sp>
        <p:nvSpPr>
          <p:cNvPr id="13" name="TextBox 12"/>
          <p:cNvSpPr txBox="1"/>
          <p:nvPr/>
        </p:nvSpPr>
        <p:spPr>
          <a:xfrm>
            <a:off x="333216" y="351304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Java EE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3236" y="351304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Spring MVC 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73256" y="351304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Hibernate 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3216" y="4100407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JPA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3236" y="4100406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Java Script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3216" y="1612418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HTML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3235" y="1612418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CSS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3254" y="1571267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Mosquitto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73254" y="4100405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Eclipse </a:t>
            </a:r>
            <a:r>
              <a:rPr lang="en-US" sz="32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Paho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3216" y="5371920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Raspberry Pi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03235" y="5371919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Embedded Linux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73254" y="5371918"/>
            <a:ext cx="3753855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Dream Weaver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566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3506218" y="6910671"/>
            <a:ext cx="4730528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 smtClean="0"/>
              <a:t>What’s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-2" y="351306"/>
            <a:ext cx="12192000" cy="102219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Some Integration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" y="5269683"/>
            <a:ext cx="12191999" cy="119181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End to end testing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1481061" y="-902488"/>
            <a:ext cx="4730528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 smtClean="0"/>
              <a:t>Left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90765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0.1431 -2.22222E-6 C 0.20716 -2.22222E-6 0.28633 -0.16319 0.28633 -0.29537 L 0.28633 -0.5907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10" y="-295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14375 -1.85185E-6 C 0.20794 -1.85185E-6 0.2875 0.14954 0.2875 0.27107 L 0.2875 0.54259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2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2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1" y="261476"/>
            <a:ext cx="12191999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 smtClean="0"/>
              <a:t>Timeline </a:t>
            </a:r>
            <a:endParaRPr lang="en-US" sz="5400" dirty="0"/>
          </a:p>
        </p:txBody>
      </p:sp>
      <p:sp>
        <p:nvSpPr>
          <p:cNvPr id="5" name="Freeform 4"/>
          <p:cNvSpPr/>
          <p:nvPr/>
        </p:nvSpPr>
        <p:spPr>
          <a:xfrm>
            <a:off x="2351235" y="1250506"/>
            <a:ext cx="2107406" cy="1264443"/>
          </a:xfrm>
          <a:custGeom>
            <a:avLst/>
            <a:gdLst>
              <a:gd name="connsiteX0" fmla="*/ 0 w 2107406"/>
              <a:gd name="connsiteY0" fmla="*/ 126444 h 1264443"/>
              <a:gd name="connsiteX1" fmla="*/ 126444 w 2107406"/>
              <a:gd name="connsiteY1" fmla="*/ 0 h 1264443"/>
              <a:gd name="connsiteX2" fmla="*/ 1980962 w 2107406"/>
              <a:gd name="connsiteY2" fmla="*/ 0 h 1264443"/>
              <a:gd name="connsiteX3" fmla="*/ 2107406 w 2107406"/>
              <a:gd name="connsiteY3" fmla="*/ 126444 h 1264443"/>
              <a:gd name="connsiteX4" fmla="*/ 2107406 w 2107406"/>
              <a:gd name="connsiteY4" fmla="*/ 1137999 h 1264443"/>
              <a:gd name="connsiteX5" fmla="*/ 1980962 w 2107406"/>
              <a:gd name="connsiteY5" fmla="*/ 1264443 h 1264443"/>
              <a:gd name="connsiteX6" fmla="*/ 126444 w 2107406"/>
              <a:gd name="connsiteY6" fmla="*/ 1264443 h 1264443"/>
              <a:gd name="connsiteX7" fmla="*/ 0 w 2107406"/>
              <a:gd name="connsiteY7" fmla="*/ 1137999 h 1264443"/>
              <a:gd name="connsiteX8" fmla="*/ 0 w 2107406"/>
              <a:gd name="connsiteY8" fmla="*/ 126444 h 126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7406" h="1264443">
                <a:moveTo>
                  <a:pt x="0" y="126444"/>
                </a:moveTo>
                <a:cubicBezTo>
                  <a:pt x="0" y="56611"/>
                  <a:pt x="56611" y="0"/>
                  <a:pt x="126444" y="0"/>
                </a:cubicBezTo>
                <a:lnTo>
                  <a:pt x="1980962" y="0"/>
                </a:lnTo>
                <a:cubicBezTo>
                  <a:pt x="2050795" y="0"/>
                  <a:pt x="2107406" y="56611"/>
                  <a:pt x="2107406" y="126444"/>
                </a:cubicBezTo>
                <a:lnTo>
                  <a:pt x="2107406" y="1137999"/>
                </a:lnTo>
                <a:cubicBezTo>
                  <a:pt x="2107406" y="1207832"/>
                  <a:pt x="2050795" y="1264443"/>
                  <a:pt x="1980962" y="1264443"/>
                </a:cubicBezTo>
                <a:lnTo>
                  <a:pt x="126444" y="1264443"/>
                </a:lnTo>
                <a:cubicBezTo>
                  <a:pt x="56611" y="1264443"/>
                  <a:pt x="0" y="1207832"/>
                  <a:pt x="0" y="1137999"/>
                </a:cubicBezTo>
                <a:lnTo>
                  <a:pt x="0" y="126444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01804" tIns="101804" rIns="101804" bIns="101804" numCol="1" spcCol="1270" anchor="ctr" anchorCtr="0">
            <a:noAutofit/>
          </a:bodyPr>
          <a:lstStyle/>
          <a:p>
            <a:pPr lvl="0" algn="ctr" defTabSz="7556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Feasibility and Research</a:t>
            </a:r>
            <a:endParaRPr lang="ar-EG" sz="1700" kern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644093" y="1621409"/>
            <a:ext cx="446770" cy="522636"/>
          </a:xfrm>
          <a:custGeom>
            <a:avLst/>
            <a:gdLst>
              <a:gd name="connsiteX0" fmla="*/ 0 w 446770"/>
              <a:gd name="connsiteY0" fmla="*/ 104527 h 522636"/>
              <a:gd name="connsiteX1" fmla="*/ 223385 w 446770"/>
              <a:gd name="connsiteY1" fmla="*/ 104527 h 522636"/>
              <a:gd name="connsiteX2" fmla="*/ 223385 w 446770"/>
              <a:gd name="connsiteY2" fmla="*/ 0 h 522636"/>
              <a:gd name="connsiteX3" fmla="*/ 446770 w 446770"/>
              <a:gd name="connsiteY3" fmla="*/ 261318 h 522636"/>
              <a:gd name="connsiteX4" fmla="*/ 223385 w 446770"/>
              <a:gd name="connsiteY4" fmla="*/ 522636 h 522636"/>
              <a:gd name="connsiteX5" fmla="*/ 223385 w 446770"/>
              <a:gd name="connsiteY5" fmla="*/ 418109 h 522636"/>
              <a:gd name="connsiteX6" fmla="*/ 0 w 446770"/>
              <a:gd name="connsiteY6" fmla="*/ 418109 h 522636"/>
              <a:gd name="connsiteX7" fmla="*/ 0 w 446770"/>
              <a:gd name="connsiteY7" fmla="*/ 104527 h 52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770" h="522636">
                <a:moveTo>
                  <a:pt x="0" y="104527"/>
                </a:moveTo>
                <a:lnTo>
                  <a:pt x="223385" y="104527"/>
                </a:lnTo>
                <a:lnTo>
                  <a:pt x="223385" y="0"/>
                </a:lnTo>
                <a:lnTo>
                  <a:pt x="446770" y="261318"/>
                </a:lnTo>
                <a:lnTo>
                  <a:pt x="223385" y="522636"/>
                </a:lnTo>
                <a:lnTo>
                  <a:pt x="223385" y="418109"/>
                </a:lnTo>
                <a:lnTo>
                  <a:pt x="0" y="418109"/>
                </a:lnTo>
                <a:lnTo>
                  <a:pt x="0" y="104527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0" tIns="104527" rIns="134031" bIns="104527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ar-EG" sz="1400" kern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301603" y="1250506"/>
            <a:ext cx="2107406" cy="1264443"/>
          </a:xfrm>
          <a:custGeom>
            <a:avLst/>
            <a:gdLst>
              <a:gd name="connsiteX0" fmla="*/ 0 w 2107406"/>
              <a:gd name="connsiteY0" fmla="*/ 126444 h 1264443"/>
              <a:gd name="connsiteX1" fmla="*/ 126444 w 2107406"/>
              <a:gd name="connsiteY1" fmla="*/ 0 h 1264443"/>
              <a:gd name="connsiteX2" fmla="*/ 1980962 w 2107406"/>
              <a:gd name="connsiteY2" fmla="*/ 0 h 1264443"/>
              <a:gd name="connsiteX3" fmla="*/ 2107406 w 2107406"/>
              <a:gd name="connsiteY3" fmla="*/ 126444 h 1264443"/>
              <a:gd name="connsiteX4" fmla="*/ 2107406 w 2107406"/>
              <a:gd name="connsiteY4" fmla="*/ 1137999 h 1264443"/>
              <a:gd name="connsiteX5" fmla="*/ 1980962 w 2107406"/>
              <a:gd name="connsiteY5" fmla="*/ 1264443 h 1264443"/>
              <a:gd name="connsiteX6" fmla="*/ 126444 w 2107406"/>
              <a:gd name="connsiteY6" fmla="*/ 1264443 h 1264443"/>
              <a:gd name="connsiteX7" fmla="*/ 0 w 2107406"/>
              <a:gd name="connsiteY7" fmla="*/ 1137999 h 1264443"/>
              <a:gd name="connsiteX8" fmla="*/ 0 w 2107406"/>
              <a:gd name="connsiteY8" fmla="*/ 126444 h 126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7406" h="1264443">
                <a:moveTo>
                  <a:pt x="0" y="126444"/>
                </a:moveTo>
                <a:cubicBezTo>
                  <a:pt x="0" y="56611"/>
                  <a:pt x="56611" y="0"/>
                  <a:pt x="126444" y="0"/>
                </a:cubicBezTo>
                <a:lnTo>
                  <a:pt x="1980962" y="0"/>
                </a:lnTo>
                <a:cubicBezTo>
                  <a:pt x="2050795" y="0"/>
                  <a:pt x="2107406" y="56611"/>
                  <a:pt x="2107406" y="126444"/>
                </a:cubicBezTo>
                <a:lnTo>
                  <a:pt x="2107406" y="1137999"/>
                </a:lnTo>
                <a:cubicBezTo>
                  <a:pt x="2107406" y="1207832"/>
                  <a:pt x="2050795" y="1264443"/>
                  <a:pt x="1980962" y="1264443"/>
                </a:cubicBezTo>
                <a:lnTo>
                  <a:pt x="126444" y="1264443"/>
                </a:lnTo>
                <a:cubicBezTo>
                  <a:pt x="56611" y="1264443"/>
                  <a:pt x="0" y="1207832"/>
                  <a:pt x="0" y="1137999"/>
                </a:cubicBezTo>
                <a:lnTo>
                  <a:pt x="0" y="126444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01804" tIns="101804" rIns="101804" bIns="101804" numCol="1" spcCol="1270" anchor="ctr" anchorCtr="0">
            <a:noAutofit/>
          </a:bodyPr>
          <a:lstStyle/>
          <a:p>
            <a:pPr lvl="0" algn="ctr" defTabSz="7556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Requirements Gathering</a:t>
            </a:r>
            <a:endParaRPr lang="ar-EG" sz="1700" kern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594461" y="1621409"/>
            <a:ext cx="446770" cy="522636"/>
          </a:xfrm>
          <a:custGeom>
            <a:avLst/>
            <a:gdLst>
              <a:gd name="connsiteX0" fmla="*/ 0 w 446770"/>
              <a:gd name="connsiteY0" fmla="*/ 104527 h 522636"/>
              <a:gd name="connsiteX1" fmla="*/ 223385 w 446770"/>
              <a:gd name="connsiteY1" fmla="*/ 104527 h 522636"/>
              <a:gd name="connsiteX2" fmla="*/ 223385 w 446770"/>
              <a:gd name="connsiteY2" fmla="*/ 0 h 522636"/>
              <a:gd name="connsiteX3" fmla="*/ 446770 w 446770"/>
              <a:gd name="connsiteY3" fmla="*/ 261318 h 522636"/>
              <a:gd name="connsiteX4" fmla="*/ 223385 w 446770"/>
              <a:gd name="connsiteY4" fmla="*/ 522636 h 522636"/>
              <a:gd name="connsiteX5" fmla="*/ 223385 w 446770"/>
              <a:gd name="connsiteY5" fmla="*/ 418109 h 522636"/>
              <a:gd name="connsiteX6" fmla="*/ 0 w 446770"/>
              <a:gd name="connsiteY6" fmla="*/ 418109 h 522636"/>
              <a:gd name="connsiteX7" fmla="*/ 0 w 446770"/>
              <a:gd name="connsiteY7" fmla="*/ 104527 h 52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770" h="522636">
                <a:moveTo>
                  <a:pt x="0" y="104527"/>
                </a:moveTo>
                <a:lnTo>
                  <a:pt x="223385" y="104527"/>
                </a:lnTo>
                <a:lnTo>
                  <a:pt x="223385" y="0"/>
                </a:lnTo>
                <a:lnTo>
                  <a:pt x="446770" y="261318"/>
                </a:lnTo>
                <a:lnTo>
                  <a:pt x="223385" y="522636"/>
                </a:lnTo>
                <a:lnTo>
                  <a:pt x="223385" y="418109"/>
                </a:lnTo>
                <a:lnTo>
                  <a:pt x="0" y="418109"/>
                </a:lnTo>
                <a:lnTo>
                  <a:pt x="0" y="104527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0" tIns="104527" rIns="134031" bIns="104527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ar-EG" sz="1400" kern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8251972" y="1250506"/>
            <a:ext cx="2107406" cy="1264443"/>
          </a:xfrm>
          <a:custGeom>
            <a:avLst/>
            <a:gdLst>
              <a:gd name="connsiteX0" fmla="*/ 0 w 2107406"/>
              <a:gd name="connsiteY0" fmla="*/ 126444 h 1264443"/>
              <a:gd name="connsiteX1" fmla="*/ 126444 w 2107406"/>
              <a:gd name="connsiteY1" fmla="*/ 0 h 1264443"/>
              <a:gd name="connsiteX2" fmla="*/ 1980962 w 2107406"/>
              <a:gd name="connsiteY2" fmla="*/ 0 h 1264443"/>
              <a:gd name="connsiteX3" fmla="*/ 2107406 w 2107406"/>
              <a:gd name="connsiteY3" fmla="*/ 126444 h 1264443"/>
              <a:gd name="connsiteX4" fmla="*/ 2107406 w 2107406"/>
              <a:gd name="connsiteY4" fmla="*/ 1137999 h 1264443"/>
              <a:gd name="connsiteX5" fmla="*/ 1980962 w 2107406"/>
              <a:gd name="connsiteY5" fmla="*/ 1264443 h 1264443"/>
              <a:gd name="connsiteX6" fmla="*/ 126444 w 2107406"/>
              <a:gd name="connsiteY6" fmla="*/ 1264443 h 1264443"/>
              <a:gd name="connsiteX7" fmla="*/ 0 w 2107406"/>
              <a:gd name="connsiteY7" fmla="*/ 1137999 h 1264443"/>
              <a:gd name="connsiteX8" fmla="*/ 0 w 2107406"/>
              <a:gd name="connsiteY8" fmla="*/ 126444 h 126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7406" h="1264443">
                <a:moveTo>
                  <a:pt x="0" y="126444"/>
                </a:moveTo>
                <a:cubicBezTo>
                  <a:pt x="0" y="56611"/>
                  <a:pt x="56611" y="0"/>
                  <a:pt x="126444" y="0"/>
                </a:cubicBezTo>
                <a:lnTo>
                  <a:pt x="1980962" y="0"/>
                </a:lnTo>
                <a:cubicBezTo>
                  <a:pt x="2050795" y="0"/>
                  <a:pt x="2107406" y="56611"/>
                  <a:pt x="2107406" y="126444"/>
                </a:cubicBezTo>
                <a:lnTo>
                  <a:pt x="2107406" y="1137999"/>
                </a:lnTo>
                <a:cubicBezTo>
                  <a:pt x="2107406" y="1207832"/>
                  <a:pt x="2050795" y="1264443"/>
                  <a:pt x="1980962" y="1264443"/>
                </a:cubicBezTo>
                <a:lnTo>
                  <a:pt x="126444" y="1264443"/>
                </a:lnTo>
                <a:cubicBezTo>
                  <a:pt x="56611" y="1264443"/>
                  <a:pt x="0" y="1207832"/>
                  <a:pt x="0" y="1137999"/>
                </a:cubicBezTo>
                <a:lnTo>
                  <a:pt x="0" y="126444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01804" tIns="101804" rIns="101804" bIns="101804" numCol="1" spcCol="1270" anchor="ctr" anchorCtr="0">
            <a:noAutofit/>
          </a:bodyPr>
          <a:lstStyle/>
          <a:p>
            <a:pPr lvl="0" algn="ctr" defTabSz="7556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Preliminary Design</a:t>
            </a:r>
            <a:endParaRPr lang="ar-EG" sz="1700" kern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9044357" y="2700401"/>
            <a:ext cx="522636" cy="446770"/>
          </a:xfrm>
          <a:custGeom>
            <a:avLst/>
            <a:gdLst>
              <a:gd name="connsiteX0" fmla="*/ 0 w 446770"/>
              <a:gd name="connsiteY0" fmla="*/ 104527 h 522636"/>
              <a:gd name="connsiteX1" fmla="*/ 223385 w 446770"/>
              <a:gd name="connsiteY1" fmla="*/ 104527 h 522636"/>
              <a:gd name="connsiteX2" fmla="*/ 223385 w 446770"/>
              <a:gd name="connsiteY2" fmla="*/ 0 h 522636"/>
              <a:gd name="connsiteX3" fmla="*/ 446770 w 446770"/>
              <a:gd name="connsiteY3" fmla="*/ 261318 h 522636"/>
              <a:gd name="connsiteX4" fmla="*/ 223385 w 446770"/>
              <a:gd name="connsiteY4" fmla="*/ 522636 h 522636"/>
              <a:gd name="connsiteX5" fmla="*/ 223385 w 446770"/>
              <a:gd name="connsiteY5" fmla="*/ 418109 h 522636"/>
              <a:gd name="connsiteX6" fmla="*/ 0 w 446770"/>
              <a:gd name="connsiteY6" fmla="*/ 418109 h 522636"/>
              <a:gd name="connsiteX7" fmla="*/ 0 w 446770"/>
              <a:gd name="connsiteY7" fmla="*/ 104527 h 52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770" h="522636">
                <a:moveTo>
                  <a:pt x="357416" y="1"/>
                </a:moveTo>
                <a:lnTo>
                  <a:pt x="357416" y="261318"/>
                </a:lnTo>
                <a:lnTo>
                  <a:pt x="446770" y="261318"/>
                </a:lnTo>
                <a:lnTo>
                  <a:pt x="223385" y="522635"/>
                </a:lnTo>
                <a:lnTo>
                  <a:pt x="0" y="261318"/>
                </a:lnTo>
                <a:lnTo>
                  <a:pt x="89354" y="261318"/>
                </a:lnTo>
                <a:lnTo>
                  <a:pt x="89354" y="1"/>
                </a:lnTo>
                <a:lnTo>
                  <a:pt x="357416" y="1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04528" tIns="0" rIns="104526" bIns="134031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ar-EG" sz="1400" kern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251972" y="3357912"/>
            <a:ext cx="2107406" cy="1264443"/>
          </a:xfrm>
          <a:custGeom>
            <a:avLst/>
            <a:gdLst>
              <a:gd name="connsiteX0" fmla="*/ 0 w 2107406"/>
              <a:gd name="connsiteY0" fmla="*/ 126444 h 1264443"/>
              <a:gd name="connsiteX1" fmla="*/ 126444 w 2107406"/>
              <a:gd name="connsiteY1" fmla="*/ 0 h 1264443"/>
              <a:gd name="connsiteX2" fmla="*/ 1980962 w 2107406"/>
              <a:gd name="connsiteY2" fmla="*/ 0 h 1264443"/>
              <a:gd name="connsiteX3" fmla="*/ 2107406 w 2107406"/>
              <a:gd name="connsiteY3" fmla="*/ 126444 h 1264443"/>
              <a:gd name="connsiteX4" fmla="*/ 2107406 w 2107406"/>
              <a:gd name="connsiteY4" fmla="*/ 1137999 h 1264443"/>
              <a:gd name="connsiteX5" fmla="*/ 1980962 w 2107406"/>
              <a:gd name="connsiteY5" fmla="*/ 1264443 h 1264443"/>
              <a:gd name="connsiteX6" fmla="*/ 126444 w 2107406"/>
              <a:gd name="connsiteY6" fmla="*/ 1264443 h 1264443"/>
              <a:gd name="connsiteX7" fmla="*/ 0 w 2107406"/>
              <a:gd name="connsiteY7" fmla="*/ 1137999 h 1264443"/>
              <a:gd name="connsiteX8" fmla="*/ 0 w 2107406"/>
              <a:gd name="connsiteY8" fmla="*/ 126444 h 126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7406" h="1264443">
                <a:moveTo>
                  <a:pt x="0" y="126444"/>
                </a:moveTo>
                <a:cubicBezTo>
                  <a:pt x="0" y="56611"/>
                  <a:pt x="56611" y="0"/>
                  <a:pt x="126444" y="0"/>
                </a:cubicBezTo>
                <a:lnTo>
                  <a:pt x="1980962" y="0"/>
                </a:lnTo>
                <a:cubicBezTo>
                  <a:pt x="2050795" y="0"/>
                  <a:pt x="2107406" y="56611"/>
                  <a:pt x="2107406" y="126444"/>
                </a:cubicBezTo>
                <a:lnTo>
                  <a:pt x="2107406" y="1137999"/>
                </a:lnTo>
                <a:cubicBezTo>
                  <a:pt x="2107406" y="1207832"/>
                  <a:pt x="2050795" y="1264443"/>
                  <a:pt x="1980962" y="1264443"/>
                </a:cubicBezTo>
                <a:lnTo>
                  <a:pt x="126444" y="1264443"/>
                </a:lnTo>
                <a:cubicBezTo>
                  <a:pt x="56611" y="1264443"/>
                  <a:pt x="0" y="1207832"/>
                  <a:pt x="0" y="1137999"/>
                </a:cubicBezTo>
                <a:lnTo>
                  <a:pt x="0" y="126444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01804" tIns="101804" rIns="101804" bIns="101804" numCol="1" spcCol="1270" anchor="ctr" anchorCtr="0">
            <a:noAutofit/>
          </a:bodyPr>
          <a:lstStyle/>
          <a:p>
            <a:pPr lvl="0" algn="ctr" defTabSz="7556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UI Design and Skills Developing</a:t>
            </a:r>
            <a:endParaRPr lang="ar-EG" sz="1700" kern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619750" y="3728815"/>
            <a:ext cx="446770" cy="522637"/>
          </a:xfrm>
          <a:custGeom>
            <a:avLst/>
            <a:gdLst>
              <a:gd name="connsiteX0" fmla="*/ 0 w 446770"/>
              <a:gd name="connsiteY0" fmla="*/ 104527 h 522636"/>
              <a:gd name="connsiteX1" fmla="*/ 223385 w 446770"/>
              <a:gd name="connsiteY1" fmla="*/ 104527 h 522636"/>
              <a:gd name="connsiteX2" fmla="*/ 223385 w 446770"/>
              <a:gd name="connsiteY2" fmla="*/ 0 h 522636"/>
              <a:gd name="connsiteX3" fmla="*/ 446770 w 446770"/>
              <a:gd name="connsiteY3" fmla="*/ 261318 h 522636"/>
              <a:gd name="connsiteX4" fmla="*/ 223385 w 446770"/>
              <a:gd name="connsiteY4" fmla="*/ 522636 h 522636"/>
              <a:gd name="connsiteX5" fmla="*/ 223385 w 446770"/>
              <a:gd name="connsiteY5" fmla="*/ 418109 h 522636"/>
              <a:gd name="connsiteX6" fmla="*/ 0 w 446770"/>
              <a:gd name="connsiteY6" fmla="*/ 418109 h 522636"/>
              <a:gd name="connsiteX7" fmla="*/ 0 w 446770"/>
              <a:gd name="connsiteY7" fmla="*/ 104527 h 52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770" h="522636">
                <a:moveTo>
                  <a:pt x="446770" y="418109"/>
                </a:moveTo>
                <a:lnTo>
                  <a:pt x="223385" y="418109"/>
                </a:lnTo>
                <a:lnTo>
                  <a:pt x="223385" y="522636"/>
                </a:lnTo>
                <a:lnTo>
                  <a:pt x="0" y="261318"/>
                </a:lnTo>
                <a:lnTo>
                  <a:pt x="223385" y="0"/>
                </a:lnTo>
                <a:lnTo>
                  <a:pt x="223385" y="104527"/>
                </a:lnTo>
                <a:lnTo>
                  <a:pt x="446770" y="104527"/>
                </a:lnTo>
                <a:lnTo>
                  <a:pt x="446770" y="418109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34031" tIns="104528" rIns="0" bIns="104527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ar-EG" sz="1400" kern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301603" y="3357912"/>
            <a:ext cx="2107406" cy="1264443"/>
          </a:xfrm>
          <a:custGeom>
            <a:avLst/>
            <a:gdLst>
              <a:gd name="connsiteX0" fmla="*/ 0 w 2107406"/>
              <a:gd name="connsiteY0" fmla="*/ 126444 h 1264443"/>
              <a:gd name="connsiteX1" fmla="*/ 126444 w 2107406"/>
              <a:gd name="connsiteY1" fmla="*/ 0 h 1264443"/>
              <a:gd name="connsiteX2" fmla="*/ 1980962 w 2107406"/>
              <a:gd name="connsiteY2" fmla="*/ 0 h 1264443"/>
              <a:gd name="connsiteX3" fmla="*/ 2107406 w 2107406"/>
              <a:gd name="connsiteY3" fmla="*/ 126444 h 1264443"/>
              <a:gd name="connsiteX4" fmla="*/ 2107406 w 2107406"/>
              <a:gd name="connsiteY4" fmla="*/ 1137999 h 1264443"/>
              <a:gd name="connsiteX5" fmla="*/ 1980962 w 2107406"/>
              <a:gd name="connsiteY5" fmla="*/ 1264443 h 1264443"/>
              <a:gd name="connsiteX6" fmla="*/ 126444 w 2107406"/>
              <a:gd name="connsiteY6" fmla="*/ 1264443 h 1264443"/>
              <a:gd name="connsiteX7" fmla="*/ 0 w 2107406"/>
              <a:gd name="connsiteY7" fmla="*/ 1137999 h 1264443"/>
              <a:gd name="connsiteX8" fmla="*/ 0 w 2107406"/>
              <a:gd name="connsiteY8" fmla="*/ 126444 h 126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7406" h="1264443">
                <a:moveTo>
                  <a:pt x="0" y="126444"/>
                </a:moveTo>
                <a:cubicBezTo>
                  <a:pt x="0" y="56611"/>
                  <a:pt x="56611" y="0"/>
                  <a:pt x="126444" y="0"/>
                </a:cubicBezTo>
                <a:lnTo>
                  <a:pt x="1980962" y="0"/>
                </a:lnTo>
                <a:cubicBezTo>
                  <a:pt x="2050795" y="0"/>
                  <a:pt x="2107406" y="56611"/>
                  <a:pt x="2107406" y="126444"/>
                </a:cubicBezTo>
                <a:lnTo>
                  <a:pt x="2107406" y="1137999"/>
                </a:lnTo>
                <a:cubicBezTo>
                  <a:pt x="2107406" y="1207832"/>
                  <a:pt x="2050795" y="1264443"/>
                  <a:pt x="1980962" y="1264443"/>
                </a:cubicBezTo>
                <a:lnTo>
                  <a:pt x="126444" y="1264443"/>
                </a:lnTo>
                <a:cubicBezTo>
                  <a:pt x="56611" y="1264443"/>
                  <a:pt x="0" y="1207832"/>
                  <a:pt x="0" y="1137999"/>
                </a:cubicBezTo>
                <a:lnTo>
                  <a:pt x="0" y="126444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01804" tIns="101804" rIns="101804" bIns="101804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MQTT Embedded Library and Web Database Backend Interface + IDE(1)</a:t>
            </a:r>
            <a:endParaRPr lang="ar-EG" sz="1700" kern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669382" y="3728815"/>
            <a:ext cx="446771" cy="522637"/>
          </a:xfrm>
          <a:custGeom>
            <a:avLst/>
            <a:gdLst>
              <a:gd name="connsiteX0" fmla="*/ 0 w 446770"/>
              <a:gd name="connsiteY0" fmla="*/ 104527 h 522636"/>
              <a:gd name="connsiteX1" fmla="*/ 223385 w 446770"/>
              <a:gd name="connsiteY1" fmla="*/ 104527 h 522636"/>
              <a:gd name="connsiteX2" fmla="*/ 223385 w 446770"/>
              <a:gd name="connsiteY2" fmla="*/ 0 h 522636"/>
              <a:gd name="connsiteX3" fmla="*/ 446770 w 446770"/>
              <a:gd name="connsiteY3" fmla="*/ 261318 h 522636"/>
              <a:gd name="connsiteX4" fmla="*/ 223385 w 446770"/>
              <a:gd name="connsiteY4" fmla="*/ 522636 h 522636"/>
              <a:gd name="connsiteX5" fmla="*/ 223385 w 446770"/>
              <a:gd name="connsiteY5" fmla="*/ 418109 h 522636"/>
              <a:gd name="connsiteX6" fmla="*/ 0 w 446770"/>
              <a:gd name="connsiteY6" fmla="*/ 418109 h 522636"/>
              <a:gd name="connsiteX7" fmla="*/ 0 w 446770"/>
              <a:gd name="connsiteY7" fmla="*/ 104527 h 52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770" h="522636">
                <a:moveTo>
                  <a:pt x="446770" y="418109"/>
                </a:moveTo>
                <a:lnTo>
                  <a:pt x="223385" y="418109"/>
                </a:lnTo>
                <a:lnTo>
                  <a:pt x="223385" y="522636"/>
                </a:lnTo>
                <a:lnTo>
                  <a:pt x="0" y="261318"/>
                </a:lnTo>
                <a:lnTo>
                  <a:pt x="223385" y="0"/>
                </a:lnTo>
                <a:lnTo>
                  <a:pt x="223385" y="104527"/>
                </a:lnTo>
                <a:lnTo>
                  <a:pt x="446770" y="104527"/>
                </a:lnTo>
                <a:lnTo>
                  <a:pt x="446770" y="418109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34031" tIns="104528" rIns="1" bIns="104527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ar-EG" sz="1400" kern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51235" y="3357912"/>
            <a:ext cx="2107406" cy="1264443"/>
          </a:xfrm>
          <a:custGeom>
            <a:avLst/>
            <a:gdLst>
              <a:gd name="connsiteX0" fmla="*/ 0 w 2107406"/>
              <a:gd name="connsiteY0" fmla="*/ 126444 h 1264443"/>
              <a:gd name="connsiteX1" fmla="*/ 126444 w 2107406"/>
              <a:gd name="connsiteY1" fmla="*/ 0 h 1264443"/>
              <a:gd name="connsiteX2" fmla="*/ 1980962 w 2107406"/>
              <a:gd name="connsiteY2" fmla="*/ 0 h 1264443"/>
              <a:gd name="connsiteX3" fmla="*/ 2107406 w 2107406"/>
              <a:gd name="connsiteY3" fmla="*/ 126444 h 1264443"/>
              <a:gd name="connsiteX4" fmla="*/ 2107406 w 2107406"/>
              <a:gd name="connsiteY4" fmla="*/ 1137999 h 1264443"/>
              <a:gd name="connsiteX5" fmla="*/ 1980962 w 2107406"/>
              <a:gd name="connsiteY5" fmla="*/ 1264443 h 1264443"/>
              <a:gd name="connsiteX6" fmla="*/ 126444 w 2107406"/>
              <a:gd name="connsiteY6" fmla="*/ 1264443 h 1264443"/>
              <a:gd name="connsiteX7" fmla="*/ 0 w 2107406"/>
              <a:gd name="connsiteY7" fmla="*/ 1137999 h 1264443"/>
              <a:gd name="connsiteX8" fmla="*/ 0 w 2107406"/>
              <a:gd name="connsiteY8" fmla="*/ 126444 h 126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7406" h="1264443">
                <a:moveTo>
                  <a:pt x="0" y="126444"/>
                </a:moveTo>
                <a:cubicBezTo>
                  <a:pt x="0" y="56611"/>
                  <a:pt x="56611" y="0"/>
                  <a:pt x="126444" y="0"/>
                </a:cubicBezTo>
                <a:lnTo>
                  <a:pt x="1980962" y="0"/>
                </a:lnTo>
                <a:cubicBezTo>
                  <a:pt x="2050795" y="0"/>
                  <a:pt x="2107406" y="56611"/>
                  <a:pt x="2107406" y="126444"/>
                </a:cubicBezTo>
                <a:lnTo>
                  <a:pt x="2107406" y="1137999"/>
                </a:lnTo>
                <a:cubicBezTo>
                  <a:pt x="2107406" y="1207832"/>
                  <a:pt x="2050795" y="1264443"/>
                  <a:pt x="1980962" y="1264443"/>
                </a:cubicBezTo>
                <a:lnTo>
                  <a:pt x="126444" y="1264443"/>
                </a:lnTo>
                <a:cubicBezTo>
                  <a:pt x="56611" y="1264443"/>
                  <a:pt x="0" y="1207832"/>
                  <a:pt x="0" y="1137999"/>
                </a:cubicBezTo>
                <a:lnTo>
                  <a:pt x="0" y="126444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01804" tIns="101804" rIns="101804" bIns="101804" numCol="1" spcCol="1270" anchor="ctr" anchorCtr="0">
            <a:noAutofit/>
          </a:bodyPr>
          <a:lstStyle/>
          <a:p>
            <a:pPr algn="ctr" defTabSz="7556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MQTT (Server Side) and Data </a:t>
            </a:r>
            <a:r>
              <a:rPr lang="en-US" sz="17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Analysis</a:t>
            </a:r>
            <a:endParaRPr lang="ar-EG" sz="17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3143620" y="4807807"/>
            <a:ext cx="522636" cy="446770"/>
          </a:xfrm>
          <a:custGeom>
            <a:avLst/>
            <a:gdLst>
              <a:gd name="connsiteX0" fmla="*/ 0 w 446770"/>
              <a:gd name="connsiteY0" fmla="*/ 104527 h 522636"/>
              <a:gd name="connsiteX1" fmla="*/ 223385 w 446770"/>
              <a:gd name="connsiteY1" fmla="*/ 104527 h 522636"/>
              <a:gd name="connsiteX2" fmla="*/ 223385 w 446770"/>
              <a:gd name="connsiteY2" fmla="*/ 0 h 522636"/>
              <a:gd name="connsiteX3" fmla="*/ 446770 w 446770"/>
              <a:gd name="connsiteY3" fmla="*/ 261318 h 522636"/>
              <a:gd name="connsiteX4" fmla="*/ 223385 w 446770"/>
              <a:gd name="connsiteY4" fmla="*/ 522636 h 522636"/>
              <a:gd name="connsiteX5" fmla="*/ 223385 w 446770"/>
              <a:gd name="connsiteY5" fmla="*/ 418109 h 522636"/>
              <a:gd name="connsiteX6" fmla="*/ 0 w 446770"/>
              <a:gd name="connsiteY6" fmla="*/ 418109 h 522636"/>
              <a:gd name="connsiteX7" fmla="*/ 0 w 446770"/>
              <a:gd name="connsiteY7" fmla="*/ 104527 h 52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770" h="522636">
                <a:moveTo>
                  <a:pt x="357416" y="1"/>
                </a:moveTo>
                <a:lnTo>
                  <a:pt x="357416" y="261318"/>
                </a:lnTo>
                <a:lnTo>
                  <a:pt x="446770" y="261318"/>
                </a:lnTo>
                <a:lnTo>
                  <a:pt x="223385" y="522635"/>
                </a:lnTo>
                <a:lnTo>
                  <a:pt x="0" y="261318"/>
                </a:lnTo>
                <a:lnTo>
                  <a:pt x="89354" y="261318"/>
                </a:lnTo>
                <a:lnTo>
                  <a:pt x="89354" y="1"/>
                </a:lnTo>
                <a:lnTo>
                  <a:pt x="357416" y="1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04528" tIns="0" rIns="104526" bIns="134031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ar-EG" sz="1400" kern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2351235" y="5465318"/>
            <a:ext cx="2107406" cy="1264443"/>
          </a:xfrm>
          <a:custGeom>
            <a:avLst/>
            <a:gdLst>
              <a:gd name="connsiteX0" fmla="*/ 0 w 2107406"/>
              <a:gd name="connsiteY0" fmla="*/ 126444 h 1264443"/>
              <a:gd name="connsiteX1" fmla="*/ 126444 w 2107406"/>
              <a:gd name="connsiteY1" fmla="*/ 0 h 1264443"/>
              <a:gd name="connsiteX2" fmla="*/ 1980962 w 2107406"/>
              <a:gd name="connsiteY2" fmla="*/ 0 h 1264443"/>
              <a:gd name="connsiteX3" fmla="*/ 2107406 w 2107406"/>
              <a:gd name="connsiteY3" fmla="*/ 126444 h 1264443"/>
              <a:gd name="connsiteX4" fmla="*/ 2107406 w 2107406"/>
              <a:gd name="connsiteY4" fmla="*/ 1137999 h 1264443"/>
              <a:gd name="connsiteX5" fmla="*/ 1980962 w 2107406"/>
              <a:gd name="connsiteY5" fmla="*/ 1264443 h 1264443"/>
              <a:gd name="connsiteX6" fmla="*/ 126444 w 2107406"/>
              <a:gd name="connsiteY6" fmla="*/ 1264443 h 1264443"/>
              <a:gd name="connsiteX7" fmla="*/ 0 w 2107406"/>
              <a:gd name="connsiteY7" fmla="*/ 1137999 h 1264443"/>
              <a:gd name="connsiteX8" fmla="*/ 0 w 2107406"/>
              <a:gd name="connsiteY8" fmla="*/ 126444 h 126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7406" h="1264443">
                <a:moveTo>
                  <a:pt x="0" y="126444"/>
                </a:moveTo>
                <a:cubicBezTo>
                  <a:pt x="0" y="56611"/>
                  <a:pt x="56611" y="0"/>
                  <a:pt x="126444" y="0"/>
                </a:cubicBezTo>
                <a:lnTo>
                  <a:pt x="1980962" y="0"/>
                </a:lnTo>
                <a:cubicBezTo>
                  <a:pt x="2050795" y="0"/>
                  <a:pt x="2107406" y="56611"/>
                  <a:pt x="2107406" y="126444"/>
                </a:cubicBezTo>
                <a:lnTo>
                  <a:pt x="2107406" y="1137999"/>
                </a:lnTo>
                <a:cubicBezTo>
                  <a:pt x="2107406" y="1207832"/>
                  <a:pt x="2050795" y="1264443"/>
                  <a:pt x="1980962" y="1264443"/>
                </a:cubicBezTo>
                <a:lnTo>
                  <a:pt x="126444" y="1264443"/>
                </a:lnTo>
                <a:cubicBezTo>
                  <a:pt x="56611" y="1264443"/>
                  <a:pt x="0" y="1207832"/>
                  <a:pt x="0" y="1137999"/>
                </a:cubicBezTo>
                <a:lnTo>
                  <a:pt x="0" y="126444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01804" tIns="101804" rIns="101804" bIns="101804" numCol="1" spcCol="1270" anchor="ctr" anchorCtr="0">
            <a:noAutofit/>
          </a:bodyPr>
          <a:lstStyle/>
          <a:p>
            <a:pPr algn="ctr" defTabSz="7556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 defTabSz="7556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Visualization</a:t>
            </a:r>
          </a:p>
          <a:p>
            <a:pPr algn="ctr" defTabSz="7556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unit testing </a:t>
            </a:r>
            <a:endParaRPr lang="ar-EG" sz="17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algn="ctr" defTabSz="7556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ar-EG" sz="1700" kern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644093" y="5836222"/>
            <a:ext cx="446770" cy="522636"/>
          </a:xfrm>
          <a:custGeom>
            <a:avLst/>
            <a:gdLst>
              <a:gd name="connsiteX0" fmla="*/ 0 w 446770"/>
              <a:gd name="connsiteY0" fmla="*/ 104527 h 522636"/>
              <a:gd name="connsiteX1" fmla="*/ 223385 w 446770"/>
              <a:gd name="connsiteY1" fmla="*/ 104527 h 522636"/>
              <a:gd name="connsiteX2" fmla="*/ 223385 w 446770"/>
              <a:gd name="connsiteY2" fmla="*/ 0 h 522636"/>
              <a:gd name="connsiteX3" fmla="*/ 446770 w 446770"/>
              <a:gd name="connsiteY3" fmla="*/ 261318 h 522636"/>
              <a:gd name="connsiteX4" fmla="*/ 223385 w 446770"/>
              <a:gd name="connsiteY4" fmla="*/ 522636 h 522636"/>
              <a:gd name="connsiteX5" fmla="*/ 223385 w 446770"/>
              <a:gd name="connsiteY5" fmla="*/ 418109 h 522636"/>
              <a:gd name="connsiteX6" fmla="*/ 0 w 446770"/>
              <a:gd name="connsiteY6" fmla="*/ 418109 h 522636"/>
              <a:gd name="connsiteX7" fmla="*/ 0 w 446770"/>
              <a:gd name="connsiteY7" fmla="*/ 104527 h 52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770" h="522636">
                <a:moveTo>
                  <a:pt x="0" y="104527"/>
                </a:moveTo>
                <a:lnTo>
                  <a:pt x="223385" y="104527"/>
                </a:lnTo>
                <a:lnTo>
                  <a:pt x="223385" y="0"/>
                </a:lnTo>
                <a:lnTo>
                  <a:pt x="446770" y="261318"/>
                </a:lnTo>
                <a:lnTo>
                  <a:pt x="223385" y="522636"/>
                </a:lnTo>
                <a:lnTo>
                  <a:pt x="223385" y="418109"/>
                </a:lnTo>
                <a:lnTo>
                  <a:pt x="0" y="418109"/>
                </a:lnTo>
                <a:lnTo>
                  <a:pt x="0" y="104527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0" tIns="104527" rIns="134031" bIns="104527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ar-EG" sz="1400" kern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5301603" y="5465318"/>
            <a:ext cx="2107406" cy="1264443"/>
          </a:xfrm>
          <a:custGeom>
            <a:avLst/>
            <a:gdLst>
              <a:gd name="connsiteX0" fmla="*/ 0 w 2107406"/>
              <a:gd name="connsiteY0" fmla="*/ 126444 h 1264443"/>
              <a:gd name="connsiteX1" fmla="*/ 126444 w 2107406"/>
              <a:gd name="connsiteY1" fmla="*/ 0 h 1264443"/>
              <a:gd name="connsiteX2" fmla="*/ 1980962 w 2107406"/>
              <a:gd name="connsiteY2" fmla="*/ 0 h 1264443"/>
              <a:gd name="connsiteX3" fmla="*/ 2107406 w 2107406"/>
              <a:gd name="connsiteY3" fmla="*/ 126444 h 1264443"/>
              <a:gd name="connsiteX4" fmla="*/ 2107406 w 2107406"/>
              <a:gd name="connsiteY4" fmla="*/ 1137999 h 1264443"/>
              <a:gd name="connsiteX5" fmla="*/ 1980962 w 2107406"/>
              <a:gd name="connsiteY5" fmla="*/ 1264443 h 1264443"/>
              <a:gd name="connsiteX6" fmla="*/ 126444 w 2107406"/>
              <a:gd name="connsiteY6" fmla="*/ 1264443 h 1264443"/>
              <a:gd name="connsiteX7" fmla="*/ 0 w 2107406"/>
              <a:gd name="connsiteY7" fmla="*/ 1137999 h 1264443"/>
              <a:gd name="connsiteX8" fmla="*/ 0 w 2107406"/>
              <a:gd name="connsiteY8" fmla="*/ 126444 h 126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7406" h="1264443">
                <a:moveTo>
                  <a:pt x="0" y="126444"/>
                </a:moveTo>
                <a:cubicBezTo>
                  <a:pt x="0" y="56611"/>
                  <a:pt x="56611" y="0"/>
                  <a:pt x="126444" y="0"/>
                </a:cubicBezTo>
                <a:lnTo>
                  <a:pt x="1980962" y="0"/>
                </a:lnTo>
                <a:cubicBezTo>
                  <a:pt x="2050795" y="0"/>
                  <a:pt x="2107406" y="56611"/>
                  <a:pt x="2107406" y="126444"/>
                </a:cubicBezTo>
                <a:lnTo>
                  <a:pt x="2107406" y="1137999"/>
                </a:lnTo>
                <a:cubicBezTo>
                  <a:pt x="2107406" y="1207832"/>
                  <a:pt x="2050795" y="1264443"/>
                  <a:pt x="1980962" y="1264443"/>
                </a:cubicBezTo>
                <a:lnTo>
                  <a:pt x="126444" y="1264443"/>
                </a:lnTo>
                <a:cubicBezTo>
                  <a:pt x="56611" y="1264443"/>
                  <a:pt x="0" y="1207832"/>
                  <a:pt x="0" y="1137999"/>
                </a:cubicBezTo>
                <a:lnTo>
                  <a:pt x="0" y="126444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01804" tIns="101804" rIns="101804" bIns="101804" numCol="1" spcCol="1270" anchor="ctr" anchorCtr="0">
            <a:noAutofit/>
          </a:bodyPr>
          <a:lstStyle/>
          <a:p>
            <a:pPr lvl="0" algn="ctr" defTabSz="7556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Over The Air in Embedded Library and Web Backend (1) + IDE (2)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210937" y="1433015"/>
            <a:ext cx="2415654" cy="848436"/>
            <a:chOff x="2238233" y="1433015"/>
            <a:chExt cx="2415654" cy="84843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251881" y="143301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251881" y="1650633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238233" y="185307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238233" y="2063088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238233" y="2281451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47480" y="1428857"/>
            <a:ext cx="2415654" cy="848436"/>
            <a:chOff x="2238233" y="1433015"/>
            <a:chExt cx="2415654" cy="848436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251881" y="143301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51881" y="1650633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38233" y="185307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238233" y="2063088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238233" y="2281451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8084023" y="1424699"/>
            <a:ext cx="2415654" cy="848436"/>
            <a:chOff x="2238233" y="1433015"/>
            <a:chExt cx="2415654" cy="848436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251881" y="143301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251881" y="1650633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238233" y="185307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238233" y="2063088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238233" y="2281451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097848" y="3565915"/>
            <a:ext cx="2415654" cy="848436"/>
            <a:chOff x="2238233" y="1433015"/>
            <a:chExt cx="2415654" cy="848436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251881" y="143301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251881" y="1650633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238233" y="185307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238233" y="2063088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238233" y="2281451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41" name="Oval 40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2190314" y="5700963"/>
            <a:ext cx="2415654" cy="848436"/>
            <a:chOff x="2238233" y="1433015"/>
            <a:chExt cx="2415654" cy="848436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251881" y="143301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251881" y="1650633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238233" y="185307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238233" y="2063088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238233" y="2281451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2183490" y="3565915"/>
            <a:ext cx="2415654" cy="848436"/>
            <a:chOff x="2238233" y="1433015"/>
            <a:chExt cx="2415654" cy="848436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251881" y="143301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251881" y="1650633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238233" y="185307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238233" y="2063088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238233" y="2281451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5172768" y="3561757"/>
            <a:ext cx="2415654" cy="848436"/>
            <a:chOff x="2238233" y="1433015"/>
            <a:chExt cx="2415654" cy="848436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251881" y="143301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2251881" y="1650633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238233" y="1853075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238233" y="2063088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238233" y="2281451"/>
              <a:ext cx="240200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554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41610" y="2653545"/>
            <a:ext cx="2252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Demo</a:t>
            </a:r>
            <a:endParaRPr lang="en-US" sz="5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5" name="Oval 4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973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3" name="Oval 2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726601" y="2557590"/>
            <a:ext cx="3302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Summary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93548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3" name="Oval 2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703016" y="2612181"/>
            <a:ext cx="5545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Any Questions 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37609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5402" y="2557590"/>
            <a:ext cx="3621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 You</a:t>
            </a:r>
            <a:endParaRPr lang="en-US" sz="5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4" name="Oval 3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5560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1280"/>
            <a:ext cx="12191999" cy="1400530"/>
          </a:xfrm>
        </p:spPr>
        <p:txBody>
          <a:bodyPr/>
          <a:lstStyle/>
          <a:p>
            <a:pPr algn="ctr"/>
            <a:r>
              <a:rPr lang="en-US" sz="5400" dirty="0" smtClean="0"/>
              <a:t>Meet Our Team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0" y="1468191"/>
            <a:ext cx="5254580" cy="721217"/>
          </a:xfrm>
          <a:prstGeom prst="rect">
            <a:avLst/>
          </a:prstGeom>
        </p:spPr>
        <p:style>
          <a:lnRef idx="3">
            <a:schemeClr val="lt1"/>
          </a:lnRef>
          <a:fillRef idx="1001">
            <a:schemeClr val="dk2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Waleed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32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Ziad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7420" y="1468191"/>
            <a:ext cx="5254580" cy="721217"/>
          </a:xfrm>
          <a:prstGeom prst="rect">
            <a:avLst/>
          </a:prstGeom>
        </p:spPr>
        <p:style>
          <a:lnRef idx="3">
            <a:schemeClr val="lt1"/>
          </a:lnRef>
          <a:fillRef idx="1001">
            <a:schemeClr val="dk2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Embedded Developer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" y="1468190"/>
            <a:ext cx="5254580" cy="721217"/>
          </a:xfrm>
          <a:prstGeom prst="rect">
            <a:avLst/>
          </a:prstGeom>
        </p:spPr>
        <p:style>
          <a:lnRef idx="3">
            <a:schemeClr val="lt1"/>
          </a:lnRef>
          <a:fillRef idx="1001">
            <a:schemeClr val="dk2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Hady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32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elHady</a:t>
            </a:r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7420" y="1468190"/>
            <a:ext cx="5254580" cy="721217"/>
          </a:xfrm>
          <a:prstGeom prst="rect">
            <a:avLst/>
          </a:prstGeom>
        </p:spPr>
        <p:style>
          <a:lnRef idx="3">
            <a:schemeClr val="lt1"/>
          </a:lnRef>
          <a:fillRef idx="1001">
            <a:schemeClr val="dk2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UI Designer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68190"/>
            <a:ext cx="5254580" cy="721217"/>
          </a:xfrm>
          <a:prstGeom prst="rect">
            <a:avLst/>
          </a:prstGeom>
        </p:spPr>
        <p:style>
          <a:lnRef idx="3">
            <a:schemeClr val="lt1"/>
          </a:lnRef>
          <a:fillRef idx="1001">
            <a:schemeClr val="dk2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Mohamed Ahmed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37420" y="1468190"/>
            <a:ext cx="5254580" cy="721217"/>
          </a:xfrm>
          <a:prstGeom prst="rect">
            <a:avLst/>
          </a:prstGeom>
        </p:spPr>
        <p:style>
          <a:lnRef idx="3">
            <a:schemeClr val="lt1"/>
          </a:lnRef>
          <a:fillRef idx="1001">
            <a:schemeClr val="dk2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Backend Developer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" y="1468190"/>
            <a:ext cx="5254580" cy="721217"/>
          </a:xfrm>
          <a:prstGeom prst="rect">
            <a:avLst/>
          </a:prstGeom>
        </p:spPr>
        <p:style>
          <a:lnRef idx="3">
            <a:schemeClr val="lt1"/>
          </a:lnRef>
          <a:fillRef idx="1001">
            <a:schemeClr val="dk2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Ashraf </a:t>
            </a:r>
            <a:r>
              <a:rPr lang="en-US" sz="32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Mohy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37418" y="1468189"/>
            <a:ext cx="5254580" cy="721217"/>
          </a:xfrm>
          <a:prstGeom prst="rect">
            <a:avLst/>
          </a:prstGeom>
        </p:spPr>
        <p:style>
          <a:lnRef idx="3">
            <a:schemeClr val="lt1"/>
          </a:lnRef>
          <a:fillRef idx="1001">
            <a:schemeClr val="dk2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Backend Developer 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4" y="1468189"/>
            <a:ext cx="5254580" cy="721217"/>
          </a:xfrm>
          <a:prstGeom prst="rect">
            <a:avLst/>
          </a:prstGeom>
        </p:spPr>
        <p:style>
          <a:lnRef idx="3">
            <a:schemeClr val="lt1"/>
          </a:lnRef>
          <a:fillRef idx="1001">
            <a:schemeClr val="dk2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Ahmed </a:t>
            </a:r>
            <a:r>
              <a:rPr lang="en-US" sz="3200" dirty="0" err="1" smtClean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Abdelhamed</a:t>
            </a:r>
            <a:endParaRPr lang="en-US" sz="3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37420" y="1468189"/>
            <a:ext cx="5254580" cy="721217"/>
          </a:xfrm>
          <a:prstGeom prst="rect">
            <a:avLst/>
          </a:prstGeom>
        </p:spPr>
        <p:style>
          <a:lnRef idx="3">
            <a:schemeClr val="lt1"/>
          </a:lnRef>
          <a:fillRef idx="1001">
            <a:schemeClr val="dk2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Frontend Developer </a:t>
            </a:r>
            <a:endParaRPr lang="en-US" sz="3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42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00026 0.6453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22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00026 0.6337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16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00026 0.4870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435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00026 0.4849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42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00026 0.3266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00026 0.3245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622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00026 0.166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831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00026 0.166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31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el IoT -- What Does The Internet of Things Mean-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1456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90332"/>
            <a:ext cx="4688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/>
              <a:t>© Copyright Intel corporation </a:t>
            </a:r>
            <a:endParaRPr lang="ar-EG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5" name="Oval 4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800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3" name="Oval 2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712950" y="2011680"/>
            <a:ext cx="1978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What</a:t>
            </a:r>
            <a:endParaRPr 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6701425" y="2011680"/>
            <a:ext cx="59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is</a:t>
            </a:r>
            <a:endParaRPr lang="en-US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3175649" y="2961800"/>
            <a:ext cx="2762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Internet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5937944" y="2930877"/>
            <a:ext cx="856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of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1395" y="2935010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Things</a:t>
            </a:r>
            <a:endParaRPr lang="en-US" sz="5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3295" y="2966597"/>
            <a:ext cx="59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50085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3" name="Oval 2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  <p:sp>
        <p:nvSpPr>
          <p:cNvPr id="6" name="Title 1"/>
          <p:cNvSpPr txBox="1">
            <a:spLocks/>
          </p:cNvSpPr>
          <p:nvPr/>
        </p:nvSpPr>
        <p:spPr>
          <a:xfrm>
            <a:off x="1" y="151280"/>
            <a:ext cx="12191999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 smtClean="0"/>
              <a:t>Problem Definition</a:t>
            </a:r>
            <a:endParaRPr lang="en-US" sz="5400" dirty="0"/>
          </a:p>
        </p:txBody>
      </p:sp>
      <p:sp>
        <p:nvSpPr>
          <p:cNvPr id="10" name="Freeform 9"/>
          <p:cNvSpPr/>
          <p:nvPr/>
        </p:nvSpPr>
        <p:spPr>
          <a:xfrm>
            <a:off x="4754878" y="995991"/>
            <a:ext cx="2763569" cy="2829130"/>
          </a:xfrm>
          <a:custGeom>
            <a:avLst/>
            <a:gdLst>
              <a:gd name="connsiteX0" fmla="*/ 0 w 2890384"/>
              <a:gd name="connsiteY0" fmla="*/ 1479477 h 2958953"/>
              <a:gd name="connsiteX1" fmla="*/ 1445192 w 2890384"/>
              <a:gd name="connsiteY1" fmla="*/ 0 h 2958953"/>
              <a:gd name="connsiteX2" fmla="*/ 2890384 w 2890384"/>
              <a:gd name="connsiteY2" fmla="*/ 1479477 h 2958953"/>
              <a:gd name="connsiteX3" fmla="*/ 1445192 w 2890384"/>
              <a:gd name="connsiteY3" fmla="*/ 2958954 h 2958953"/>
              <a:gd name="connsiteX4" fmla="*/ 0 w 2890384"/>
              <a:gd name="connsiteY4" fmla="*/ 1479477 h 295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384" h="2958953">
                <a:moveTo>
                  <a:pt x="0" y="1479477"/>
                </a:moveTo>
                <a:cubicBezTo>
                  <a:pt x="0" y="662384"/>
                  <a:pt x="647034" y="0"/>
                  <a:pt x="1445192" y="0"/>
                </a:cubicBezTo>
                <a:cubicBezTo>
                  <a:pt x="2243350" y="0"/>
                  <a:pt x="2890384" y="662384"/>
                  <a:pt x="2890384" y="1479477"/>
                </a:cubicBezTo>
                <a:cubicBezTo>
                  <a:pt x="2890384" y="2296570"/>
                  <a:pt x="2243350" y="2958954"/>
                  <a:pt x="1445192" y="2958954"/>
                </a:cubicBezTo>
                <a:cubicBezTo>
                  <a:pt x="647034" y="2958954"/>
                  <a:pt x="0" y="2296570"/>
                  <a:pt x="0" y="1479477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477897" tIns="487939" rIns="477897" bIns="487939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300" kern="1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Lack of IOT Apps</a:t>
            </a:r>
            <a:endParaRPr lang="en-US" sz="4300" kern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rot="5375670">
            <a:off x="5998024" y="3792945"/>
            <a:ext cx="434032" cy="615742"/>
          </a:xfrm>
          <a:custGeom>
            <a:avLst/>
            <a:gdLst>
              <a:gd name="connsiteX0" fmla="*/ 0 w 85795"/>
              <a:gd name="connsiteY0" fmla="*/ 123148 h 615742"/>
              <a:gd name="connsiteX1" fmla="*/ 42898 w 85795"/>
              <a:gd name="connsiteY1" fmla="*/ 123148 h 615742"/>
              <a:gd name="connsiteX2" fmla="*/ 42898 w 85795"/>
              <a:gd name="connsiteY2" fmla="*/ 0 h 615742"/>
              <a:gd name="connsiteX3" fmla="*/ 85795 w 85795"/>
              <a:gd name="connsiteY3" fmla="*/ 307871 h 615742"/>
              <a:gd name="connsiteX4" fmla="*/ 42898 w 85795"/>
              <a:gd name="connsiteY4" fmla="*/ 615742 h 615742"/>
              <a:gd name="connsiteX5" fmla="*/ 42898 w 85795"/>
              <a:gd name="connsiteY5" fmla="*/ 492594 h 615742"/>
              <a:gd name="connsiteX6" fmla="*/ 0 w 85795"/>
              <a:gd name="connsiteY6" fmla="*/ 492594 h 615742"/>
              <a:gd name="connsiteX7" fmla="*/ 0 w 85795"/>
              <a:gd name="connsiteY7" fmla="*/ 123148 h 61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95" h="615742">
                <a:moveTo>
                  <a:pt x="0" y="123148"/>
                </a:moveTo>
                <a:lnTo>
                  <a:pt x="42898" y="123148"/>
                </a:lnTo>
                <a:lnTo>
                  <a:pt x="42898" y="0"/>
                </a:lnTo>
                <a:lnTo>
                  <a:pt x="85795" y="307871"/>
                </a:lnTo>
                <a:lnTo>
                  <a:pt x="42898" y="615742"/>
                </a:lnTo>
                <a:lnTo>
                  <a:pt x="42898" y="492594"/>
                </a:lnTo>
                <a:lnTo>
                  <a:pt x="0" y="492594"/>
                </a:lnTo>
                <a:lnTo>
                  <a:pt x="0" y="123148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001">
            <a:schemeClr val="dk2"/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23147" rIns="25738" bIns="123148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00" kern="1200"/>
          </a:p>
        </p:txBody>
      </p:sp>
      <p:sp>
        <p:nvSpPr>
          <p:cNvPr id="12" name="Freeform 11"/>
          <p:cNvSpPr/>
          <p:nvPr/>
        </p:nvSpPr>
        <p:spPr>
          <a:xfrm>
            <a:off x="4975674" y="4337320"/>
            <a:ext cx="2484664" cy="2484664"/>
          </a:xfrm>
          <a:custGeom>
            <a:avLst/>
            <a:gdLst>
              <a:gd name="connsiteX0" fmla="*/ 0 w 2339458"/>
              <a:gd name="connsiteY0" fmla="*/ 1169729 h 2339458"/>
              <a:gd name="connsiteX1" fmla="*/ 1169729 w 2339458"/>
              <a:gd name="connsiteY1" fmla="*/ 0 h 2339458"/>
              <a:gd name="connsiteX2" fmla="*/ 2339458 w 2339458"/>
              <a:gd name="connsiteY2" fmla="*/ 1169729 h 2339458"/>
              <a:gd name="connsiteX3" fmla="*/ 1169729 w 2339458"/>
              <a:gd name="connsiteY3" fmla="*/ 2339458 h 2339458"/>
              <a:gd name="connsiteX4" fmla="*/ 0 w 2339458"/>
              <a:gd name="connsiteY4" fmla="*/ 1169729 h 233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9458" h="2339458">
                <a:moveTo>
                  <a:pt x="0" y="1169729"/>
                </a:moveTo>
                <a:cubicBezTo>
                  <a:pt x="0" y="523706"/>
                  <a:pt x="523706" y="0"/>
                  <a:pt x="1169729" y="0"/>
                </a:cubicBezTo>
                <a:cubicBezTo>
                  <a:pt x="1815752" y="0"/>
                  <a:pt x="2339458" y="523706"/>
                  <a:pt x="2339458" y="1169729"/>
                </a:cubicBezTo>
                <a:cubicBezTo>
                  <a:pt x="2339458" y="1815752"/>
                  <a:pt x="1815752" y="2339458"/>
                  <a:pt x="1169729" y="2339458"/>
                </a:cubicBezTo>
                <a:cubicBezTo>
                  <a:pt x="523706" y="2339458"/>
                  <a:pt x="0" y="1815752"/>
                  <a:pt x="0" y="1169729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373086" tIns="373086" rIns="373086" bIns="373086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Low resources of embedded Devices</a:t>
            </a:r>
            <a:endParaRPr lang="en-US" sz="2800" kern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751996">
            <a:off x="4080435" y="3621695"/>
            <a:ext cx="1155532" cy="615743"/>
          </a:xfrm>
          <a:custGeom>
            <a:avLst/>
            <a:gdLst>
              <a:gd name="connsiteX0" fmla="*/ 0 w 823424"/>
              <a:gd name="connsiteY0" fmla="*/ 123148 h 615742"/>
              <a:gd name="connsiteX1" fmla="*/ 515553 w 823424"/>
              <a:gd name="connsiteY1" fmla="*/ 123148 h 615742"/>
              <a:gd name="connsiteX2" fmla="*/ 515553 w 823424"/>
              <a:gd name="connsiteY2" fmla="*/ 0 h 615742"/>
              <a:gd name="connsiteX3" fmla="*/ 823424 w 823424"/>
              <a:gd name="connsiteY3" fmla="*/ 307871 h 615742"/>
              <a:gd name="connsiteX4" fmla="*/ 515553 w 823424"/>
              <a:gd name="connsiteY4" fmla="*/ 615742 h 615742"/>
              <a:gd name="connsiteX5" fmla="*/ 515553 w 823424"/>
              <a:gd name="connsiteY5" fmla="*/ 492594 h 615742"/>
              <a:gd name="connsiteX6" fmla="*/ 0 w 823424"/>
              <a:gd name="connsiteY6" fmla="*/ 492594 h 615742"/>
              <a:gd name="connsiteX7" fmla="*/ 0 w 823424"/>
              <a:gd name="connsiteY7" fmla="*/ 123148 h 61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424" h="615742">
                <a:moveTo>
                  <a:pt x="823424" y="492594"/>
                </a:moveTo>
                <a:lnTo>
                  <a:pt x="307871" y="492594"/>
                </a:lnTo>
                <a:lnTo>
                  <a:pt x="307871" y="615742"/>
                </a:lnTo>
                <a:lnTo>
                  <a:pt x="0" y="307871"/>
                </a:lnTo>
                <a:lnTo>
                  <a:pt x="307871" y="0"/>
                </a:lnTo>
                <a:lnTo>
                  <a:pt x="307871" y="123148"/>
                </a:lnTo>
                <a:lnTo>
                  <a:pt x="823424" y="123148"/>
                </a:lnTo>
                <a:lnTo>
                  <a:pt x="823424" y="492594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84722" tIns="123148" rIns="1" bIns="123148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00" kern="1200"/>
          </a:p>
        </p:txBody>
      </p:sp>
      <p:sp>
        <p:nvSpPr>
          <p:cNvPr id="17" name="Freeform 16"/>
          <p:cNvSpPr/>
          <p:nvPr/>
        </p:nvSpPr>
        <p:spPr>
          <a:xfrm>
            <a:off x="7785638" y="4069375"/>
            <a:ext cx="2616265" cy="2576819"/>
          </a:xfrm>
          <a:custGeom>
            <a:avLst/>
            <a:gdLst>
              <a:gd name="connsiteX0" fmla="*/ 0 w 2157325"/>
              <a:gd name="connsiteY0" fmla="*/ 1062400 h 2124799"/>
              <a:gd name="connsiteX1" fmla="*/ 1078663 w 2157325"/>
              <a:gd name="connsiteY1" fmla="*/ 0 h 2124799"/>
              <a:gd name="connsiteX2" fmla="*/ 2157326 w 2157325"/>
              <a:gd name="connsiteY2" fmla="*/ 1062400 h 2124799"/>
              <a:gd name="connsiteX3" fmla="*/ 1078663 w 2157325"/>
              <a:gd name="connsiteY3" fmla="*/ 2124800 h 2124799"/>
              <a:gd name="connsiteX4" fmla="*/ 0 w 2157325"/>
              <a:gd name="connsiteY4" fmla="*/ 1062400 h 212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325" h="2124799">
                <a:moveTo>
                  <a:pt x="0" y="1062400"/>
                </a:moveTo>
                <a:cubicBezTo>
                  <a:pt x="0" y="475653"/>
                  <a:pt x="482934" y="0"/>
                  <a:pt x="1078663" y="0"/>
                </a:cubicBezTo>
                <a:cubicBezTo>
                  <a:pt x="1674392" y="0"/>
                  <a:pt x="2157326" y="475653"/>
                  <a:pt x="2157326" y="1062400"/>
                </a:cubicBezTo>
                <a:cubicBezTo>
                  <a:pt x="2157326" y="1649147"/>
                  <a:pt x="1674392" y="2124800"/>
                  <a:pt x="1078663" y="2124800"/>
                </a:cubicBezTo>
                <a:cubicBezTo>
                  <a:pt x="482934" y="2124800"/>
                  <a:pt x="0" y="1649147"/>
                  <a:pt x="0" y="106240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346413" tIns="341650" rIns="346413" bIns="341650" numCol="1" spcCol="1270" anchor="ctr" anchorCtr="0">
            <a:noAutofit/>
          </a:bodyPr>
          <a:lstStyle/>
          <a:p>
            <a:pPr lvl="0" algn="ctr" defTabSz="914400">
              <a:defRPr/>
            </a:pPr>
            <a:r>
              <a:rPr lang="en-US" sz="2800" dirty="0">
                <a:latin typeface="Segoe UI Semilight" panose="020B0402040204020203" pitchFamily="34" charset="0"/>
                <a:ea typeface="Microsoft JhengHei Light" panose="020B0304030504040204" pitchFamily="34" charset="-128"/>
                <a:cs typeface="Segoe UI Semilight" panose="020B0402040204020203" pitchFamily="34" charset="0"/>
              </a:rPr>
              <a:t>Difficulty to scale and Secure a big no. of conn. </a:t>
            </a: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034109" y="4075709"/>
            <a:ext cx="2616265" cy="2576819"/>
          </a:xfrm>
          <a:custGeom>
            <a:avLst/>
            <a:gdLst>
              <a:gd name="connsiteX0" fmla="*/ 0 w 2157325"/>
              <a:gd name="connsiteY0" fmla="*/ 1062400 h 2124799"/>
              <a:gd name="connsiteX1" fmla="*/ 1078663 w 2157325"/>
              <a:gd name="connsiteY1" fmla="*/ 0 h 2124799"/>
              <a:gd name="connsiteX2" fmla="*/ 2157326 w 2157325"/>
              <a:gd name="connsiteY2" fmla="*/ 1062400 h 2124799"/>
              <a:gd name="connsiteX3" fmla="*/ 1078663 w 2157325"/>
              <a:gd name="connsiteY3" fmla="*/ 2124800 h 2124799"/>
              <a:gd name="connsiteX4" fmla="*/ 0 w 2157325"/>
              <a:gd name="connsiteY4" fmla="*/ 1062400 h 212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325" h="2124799">
                <a:moveTo>
                  <a:pt x="0" y="1062400"/>
                </a:moveTo>
                <a:cubicBezTo>
                  <a:pt x="0" y="475653"/>
                  <a:pt x="482934" y="0"/>
                  <a:pt x="1078663" y="0"/>
                </a:cubicBezTo>
                <a:cubicBezTo>
                  <a:pt x="1674392" y="0"/>
                  <a:pt x="2157326" y="475653"/>
                  <a:pt x="2157326" y="1062400"/>
                </a:cubicBezTo>
                <a:cubicBezTo>
                  <a:pt x="2157326" y="1649147"/>
                  <a:pt x="1674392" y="2124800"/>
                  <a:pt x="1078663" y="2124800"/>
                </a:cubicBezTo>
                <a:cubicBezTo>
                  <a:pt x="482934" y="2124800"/>
                  <a:pt x="0" y="1649147"/>
                  <a:pt x="0" y="106240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346413" tIns="341650" rIns="346413" bIns="341650" numCol="1" spcCol="1270" anchor="ctr" anchorCtr="0">
            <a:noAutofit/>
          </a:bodyPr>
          <a:lstStyle/>
          <a:p>
            <a:pPr algn="ctr" defTabSz="914400">
              <a:defRPr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Lack of developers, Different </a:t>
            </a:r>
            <a:r>
              <a:rPr lang="en-US" sz="2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Discipline.</a:t>
            </a:r>
            <a:r>
              <a:rPr lang="en-US" sz="2800" dirty="0" smtClean="0">
                <a:latin typeface="Segoe UI Semilight" panose="020B0402040204020203" pitchFamily="34" charset="0"/>
                <a:ea typeface="Microsoft JhengHei Light" panose="020B0304030504040204" pitchFamily="34" charset="-128"/>
                <a:cs typeface="Segoe UI Semilight" panose="020B0402040204020203" pitchFamily="34" charset="0"/>
              </a:rPr>
              <a:t> </a:t>
            </a: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Freeform 18"/>
          <p:cNvSpPr/>
          <p:nvPr/>
        </p:nvSpPr>
        <p:spPr>
          <a:xfrm rot="13494943">
            <a:off x="7061955" y="3586483"/>
            <a:ext cx="1155532" cy="615743"/>
          </a:xfrm>
          <a:custGeom>
            <a:avLst/>
            <a:gdLst>
              <a:gd name="connsiteX0" fmla="*/ 0 w 823424"/>
              <a:gd name="connsiteY0" fmla="*/ 123148 h 615742"/>
              <a:gd name="connsiteX1" fmla="*/ 515553 w 823424"/>
              <a:gd name="connsiteY1" fmla="*/ 123148 h 615742"/>
              <a:gd name="connsiteX2" fmla="*/ 515553 w 823424"/>
              <a:gd name="connsiteY2" fmla="*/ 0 h 615742"/>
              <a:gd name="connsiteX3" fmla="*/ 823424 w 823424"/>
              <a:gd name="connsiteY3" fmla="*/ 307871 h 615742"/>
              <a:gd name="connsiteX4" fmla="*/ 515553 w 823424"/>
              <a:gd name="connsiteY4" fmla="*/ 615742 h 615742"/>
              <a:gd name="connsiteX5" fmla="*/ 515553 w 823424"/>
              <a:gd name="connsiteY5" fmla="*/ 492594 h 615742"/>
              <a:gd name="connsiteX6" fmla="*/ 0 w 823424"/>
              <a:gd name="connsiteY6" fmla="*/ 492594 h 615742"/>
              <a:gd name="connsiteX7" fmla="*/ 0 w 823424"/>
              <a:gd name="connsiteY7" fmla="*/ 123148 h 61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424" h="615742">
                <a:moveTo>
                  <a:pt x="823424" y="492594"/>
                </a:moveTo>
                <a:lnTo>
                  <a:pt x="307871" y="492594"/>
                </a:lnTo>
                <a:lnTo>
                  <a:pt x="307871" y="615742"/>
                </a:lnTo>
                <a:lnTo>
                  <a:pt x="0" y="307871"/>
                </a:lnTo>
                <a:lnTo>
                  <a:pt x="307871" y="0"/>
                </a:lnTo>
                <a:lnTo>
                  <a:pt x="307871" y="123148"/>
                </a:lnTo>
                <a:lnTo>
                  <a:pt x="823424" y="123148"/>
                </a:lnTo>
                <a:lnTo>
                  <a:pt x="823424" y="492594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84722" tIns="123148" rIns="1" bIns="123148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00" kern="1200"/>
          </a:p>
        </p:txBody>
      </p:sp>
    </p:spTree>
    <p:extLst>
      <p:ext uri="{BB962C8B-B14F-4D97-AF65-F5344CB8AC3E}">
        <p14:creationId xmlns:p14="http://schemas.microsoft.com/office/powerpoint/2010/main" val="2129470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" y="151280"/>
            <a:ext cx="12191999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 smtClean="0"/>
              <a:t>Solution Summary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95" y="1046841"/>
            <a:ext cx="2267123" cy="2267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352" y="4392711"/>
            <a:ext cx="1330664" cy="1065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22" y="4013795"/>
            <a:ext cx="1232452" cy="123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0" y="3727379"/>
            <a:ext cx="1330664" cy="1330664"/>
          </a:xfrm>
          <a:prstGeom prst="rect">
            <a:avLst/>
          </a:prstGeom>
        </p:spPr>
      </p:pic>
      <p:cxnSp>
        <p:nvCxnSpPr>
          <p:cNvPr id="7" name="Elbow Connector 6"/>
          <p:cNvCxnSpPr>
            <a:stCxn id="6" idx="0"/>
            <a:endCxn id="3" idx="1"/>
          </p:cNvCxnSpPr>
          <p:nvPr/>
        </p:nvCxnSpPr>
        <p:spPr>
          <a:xfrm rot="5400000" flipH="1" flipV="1">
            <a:off x="2132565" y="938450"/>
            <a:ext cx="1546976" cy="40308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0"/>
          </p:cNvCxnSpPr>
          <p:nvPr/>
        </p:nvCxnSpPr>
        <p:spPr>
          <a:xfrm flipV="1">
            <a:off x="2420648" y="2180402"/>
            <a:ext cx="0" cy="183339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6200000" flipV="1">
            <a:off x="2426933" y="2723188"/>
            <a:ext cx="1517467" cy="1530036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488" y="4392710"/>
            <a:ext cx="1277687" cy="1065571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3" idx="3"/>
            <a:endCxn id="10" idx="0"/>
          </p:cNvCxnSpPr>
          <p:nvPr/>
        </p:nvCxnSpPr>
        <p:spPr>
          <a:xfrm>
            <a:off x="7188618" y="2180403"/>
            <a:ext cx="1374714" cy="221230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8563332" y="3088680"/>
            <a:ext cx="1516792" cy="856666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8563332" y="2180402"/>
            <a:ext cx="2854329" cy="158396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04" y="4005462"/>
            <a:ext cx="807726" cy="1369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016" y="3824483"/>
            <a:ext cx="919176" cy="12566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" y="2505840"/>
            <a:ext cx="12192000" cy="175432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Build </a:t>
            </a:r>
            <a:r>
              <a:rPr lang="en-US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platform that will abstract a lot for him and let him focus on the functionality of his project without worrying about scalability, security and reliability</a:t>
            </a:r>
            <a:r>
              <a:rPr lang="en-US" sz="3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ar-EG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22" name="Oval 21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1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" y="2839889"/>
            <a:ext cx="436728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Question:</a:t>
            </a:r>
            <a:endParaRPr lang="en-US" sz="4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10" y="1824765"/>
            <a:ext cx="7263251" cy="37444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1" y="261476"/>
            <a:ext cx="12191999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 smtClean="0"/>
              <a:t>Feasibility Study</a:t>
            </a:r>
            <a:endParaRPr lang="en-US" sz="5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2407594"/>
            <a:ext cx="451968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Answer no.1:</a:t>
            </a:r>
            <a:endParaRPr lang="en-US" sz="4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679" y="3312275"/>
            <a:ext cx="4689230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Rushik</a:t>
            </a:r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4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Upadhyay</a:t>
            </a:r>
            <a:endParaRPr lang="en-US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4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PayPal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09" y="1323315"/>
            <a:ext cx="5662634" cy="53784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840" y="2424954"/>
            <a:ext cx="451968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Answer no.2:</a:t>
            </a:r>
            <a:endParaRPr lang="en-US" sz="4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0291" y="3320048"/>
            <a:ext cx="5207271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Zhou </a:t>
            </a:r>
            <a:r>
              <a:rPr lang="en-US" sz="4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Mingchun</a:t>
            </a:r>
            <a:endParaRPr lang="en-US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4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IOT Expert </a:t>
            </a:r>
            <a:r>
              <a:rPr lang="en-US" sz="40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at Samsung </a:t>
            </a:r>
            <a:r>
              <a:rPr lang="en-US" sz="4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Electronics</a:t>
            </a:r>
            <a:endParaRPr lang="ar-EG" sz="40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038" y="1305027"/>
            <a:ext cx="6388088" cy="54108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555" y="2407594"/>
            <a:ext cx="451968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Answer no.3:</a:t>
            </a:r>
            <a:endParaRPr lang="en-US" sz="4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1679" y="3338336"/>
            <a:ext cx="5640431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Jim </a:t>
            </a:r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Reich</a:t>
            </a:r>
          </a:p>
          <a:p>
            <a:r>
              <a:rPr lang="en-US" sz="4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Researcher at Carnegie </a:t>
            </a:r>
            <a:r>
              <a:rPr lang="en-US" sz="40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Mellon University</a:t>
            </a:r>
            <a:endParaRPr lang="ar-EG" sz="40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59" y="1305027"/>
            <a:ext cx="5950807" cy="54108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" t="4392" r="7270" b="4972"/>
          <a:stretch/>
        </p:blipFill>
        <p:spPr>
          <a:xfrm>
            <a:off x="2580576" y="1190459"/>
            <a:ext cx="7606141" cy="569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11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  <p:bldP spid="11" grpId="0"/>
      <p:bldP spid="11" grpId="1"/>
      <p:bldP spid="12" grpId="0"/>
      <p:bldP spid="12" grpId="1"/>
      <p:bldP spid="14" grpId="0"/>
      <p:bldP spid="14" grpId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08193" y="2639477"/>
            <a:ext cx="3520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Hardware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12316878" y="2639477"/>
            <a:ext cx="2969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Platform</a:t>
            </a:r>
            <a:endParaRPr lang="en-US" sz="5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5" name="Oval 4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322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69 L 0.13945 0.03982 C 0.16823 0.04885 0.21159 0.05394 0.25755 0.05394 C 0.3095 0.05394 0.3513 0.04885 0.38021 0.03982 L 0.51966 -0.00069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77" y="2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0.13633 0.04189 C -0.16458 0.05138 -0.20729 0.05671 -0.25195 0.05671 C -0.30273 0.05671 -0.34336 0.05138 -0.37174 0.04189 L -0.50781 4.44444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1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1" y="261476"/>
            <a:ext cx="12191999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 smtClean="0"/>
              <a:t>Analysis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4479165" y="1662006"/>
            <a:ext cx="353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Existing Products</a:t>
            </a:r>
            <a:endParaRPr lang="en-US" sz="3600" dirty="0">
              <a:solidFill>
                <a:schemeClr val="bg2">
                  <a:lumMod val="40000"/>
                  <a:lumOff val="6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823999" y="6964157"/>
            <a:ext cx="2890854" cy="2850517"/>
            <a:chOff x="4699308" y="2308337"/>
            <a:chExt cx="2890854" cy="2850517"/>
          </a:xfrm>
        </p:grpSpPr>
        <p:sp>
          <p:nvSpPr>
            <p:cNvPr id="7" name="Oval 6"/>
            <p:cNvSpPr/>
            <p:nvPr/>
          </p:nvSpPr>
          <p:spPr>
            <a:xfrm>
              <a:off x="4699308" y="2308337"/>
              <a:ext cx="2890854" cy="2850517"/>
            </a:xfrm>
            <a:prstGeom prst="ellipse">
              <a:avLst/>
            </a:prstGeom>
            <a:solidFill>
              <a:srgbClr val="218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9"/>
            <a:stretch/>
          </p:blipFill>
          <p:spPr>
            <a:xfrm>
              <a:off x="5264747" y="3764293"/>
              <a:ext cx="1760632" cy="10191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20"/>
            <a:stretch/>
          </p:blipFill>
          <p:spPr>
            <a:xfrm>
              <a:off x="5618165" y="2745118"/>
              <a:ext cx="1087343" cy="1019175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68" y="2680621"/>
            <a:ext cx="2850517" cy="2850517"/>
          </a:xfrm>
          <a:prstGeom prst="ellipse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483402" y="5215943"/>
            <a:ext cx="1543709" cy="1526147"/>
            <a:chOff x="10599313" y="5331853"/>
            <a:chExt cx="1543709" cy="1526147"/>
          </a:xfrm>
        </p:grpSpPr>
        <p:sp>
          <p:nvSpPr>
            <p:cNvPr id="11" name="Oval 10"/>
            <p:cNvSpPr/>
            <p:nvPr/>
          </p:nvSpPr>
          <p:spPr>
            <a:xfrm>
              <a:off x="10599313" y="5331853"/>
              <a:ext cx="1543709" cy="1526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875" y="5544682"/>
              <a:ext cx="1117428" cy="110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932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347 L -0.06393 0.03843 C -0.07721 0.04792 -0.09713 0.05347 -0.1181 0.05347 C -0.14179 0.05347 -0.16093 0.04792 -0.17422 0.03843 L -0.23776 -0.00347 " pathEditMode="relative" rAng="0" ptsTypes="AAA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284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2.70833E-6 -0.3132 C -2.70833E-6 -0.45371 0.0655 -0.62616 0.11888 -0.62616 L 0.23802 -0.62616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3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371</TotalTime>
  <Words>371</Words>
  <Application>Microsoft Office PowerPoint</Application>
  <PresentationFormat>Widescreen</PresentationFormat>
  <Paragraphs>100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Microsoft JhengHei Light</vt:lpstr>
      <vt:lpstr>Segoe UI Semilight</vt:lpstr>
      <vt:lpstr>Wingdings 3</vt:lpstr>
      <vt:lpstr>Ion</vt:lpstr>
      <vt:lpstr>Internet of Things Application </vt:lpstr>
      <vt:lpstr>Meet 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Platform</dc:title>
  <dc:creator>AbdelHammed</dc:creator>
  <cp:lastModifiedBy>Hady</cp:lastModifiedBy>
  <cp:revision>78</cp:revision>
  <dcterms:created xsi:type="dcterms:W3CDTF">2015-04-13T09:52:19Z</dcterms:created>
  <dcterms:modified xsi:type="dcterms:W3CDTF">2015-06-24T15:59:52Z</dcterms:modified>
</cp:coreProperties>
</file>